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0" r:id="rId3"/>
    <p:sldId id="283" r:id="rId4"/>
    <p:sldId id="281" r:id="rId5"/>
    <p:sldId id="282" r:id="rId6"/>
    <p:sldId id="284" r:id="rId7"/>
  </p:sldIdLst>
  <p:sldSz cx="9144000" cy="6858000" type="screen4x3"/>
  <p:notesSz cx="9220200" cy="6934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e" initials="d" lastIdx="2" clrIdx="0"/>
  <p:cmAuthor id="1" name="evelyn" initials="e" lastIdx="5" clrIdx="1">
    <p:extLst>
      <p:ext uri="{19B8F6BF-5375-455C-9EA6-DF929625EA0E}">
        <p15:presenceInfo xmlns:p15="http://schemas.microsoft.com/office/powerpoint/2012/main" userId="S-1-5-21-42540363-764549449-248222137-1108" providerId="AD"/>
      </p:ext>
    </p:extLst>
  </p:cmAuthor>
  <p:cmAuthor id="2" name="Evelyn" initials="EB" lastIdx="10" clrIdx="2">
    <p:extLst>
      <p:ext uri="{19B8F6BF-5375-455C-9EA6-DF929625EA0E}">
        <p15:presenceInfo xmlns:p15="http://schemas.microsoft.com/office/powerpoint/2012/main" userId="Evely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C000"/>
    <a:srgbClr val="FF0000"/>
    <a:srgbClr val="FFFFFF"/>
    <a:srgbClr val="009900"/>
    <a:srgbClr val="F7F7F7"/>
    <a:srgbClr val="7F76B8"/>
    <a:srgbClr val="6552AC"/>
    <a:srgbClr val="AAA3E1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81353" autoAdjust="0"/>
  </p:normalViewPr>
  <p:slideViewPr>
    <p:cSldViewPr>
      <p:cViewPr>
        <p:scale>
          <a:sx n="100" d="100"/>
          <a:sy n="100" d="100"/>
        </p:scale>
        <p:origin x="86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85" d="100"/>
          <a:sy n="185" d="100"/>
        </p:scale>
        <p:origin x="1422" y="1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995843" cy="346232"/>
          </a:xfrm>
          <a:prstGeom prst="rect">
            <a:avLst/>
          </a:prstGeom>
        </p:spPr>
        <p:txBody>
          <a:bodyPr vert="horz" lIns="91397" tIns="45697" rIns="91397" bIns="456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2251" y="4"/>
            <a:ext cx="3995843" cy="346232"/>
          </a:xfrm>
          <a:prstGeom prst="rect">
            <a:avLst/>
          </a:prstGeom>
        </p:spPr>
        <p:txBody>
          <a:bodyPr vert="horz" lIns="91397" tIns="45697" rIns="91397" bIns="45697" rtlCol="0"/>
          <a:lstStyle>
            <a:lvl1pPr algn="r">
              <a:defRPr sz="1200"/>
            </a:lvl1pPr>
          </a:lstStyle>
          <a:p>
            <a:fld id="{113DA079-7F13-4507-B69E-6B7C6751886D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86776"/>
            <a:ext cx="3995843" cy="346232"/>
          </a:xfrm>
          <a:prstGeom prst="rect">
            <a:avLst/>
          </a:prstGeom>
        </p:spPr>
        <p:txBody>
          <a:bodyPr vert="horz" lIns="91397" tIns="45697" rIns="91397" bIns="456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2251" y="6586776"/>
            <a:ext cx="3995843" cy="346232"/>
          </a:xfrm>
          <a:prstGeom prst="rect">
            <a:avLst/>
          </a:prstGeom>
        </p:spPr>
        <p:txBody>
          <a:bodyPr vert="horz" lIns="91397" tIns="45697" rIns="91397" bIns="45697" rtlCol="0" anchor="b"/>
          <a:lstStyle>
            <a:lvl1pPr algn="r">
              <a:defRPr sz="1200"/>
            </a:lvl1pPr>
          </a:lstStyle>
          <a:p>
            <a:fld id="{0903E23E-0905-4B4B-936F-C4A0BFA13B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02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95420" cy="346710"/>
          </a:xfrm>
          <a:prstGeom prst="rect">
            <a:avLst/>
          </a:prstGeom>
        </p:spPr>
        <p:txBody>
          <a:bodyPr vert="horz" lIns="92243" tIns="46120" rIns="92243" bIns="461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2646" y="2"/>
            <a:ext cx="3995420" cy="346710"/>
          </a:xfrm>
          <a:prstGeom prst="rect">
            <a:avLst/>
          </a:prstGeom>
        </p:spPr>
        <p:txBody>
          <a:bodyPr vert="horz" lIns="92243" tIns="46120" rIns="92243" bIns="46120" rtlCol="0"/>
          <a:lstStyle>
            <a:lvl1pPr algn="r">
              <a:defRPr sz="1200"/>
            </a:lvl1pPr>
          </a:lstStyle>
          <a:p>
            <a:fld id="{E9F274A9-E13B-430A-A0DA-2DD591EA3442}" type="datetimeFigureOut">
              <a:rPr lang="en-US" smtClean="0"/>
              <a:pPr/>
              <a:t>1/3/2022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76550" y="520700"/>
            <a:ext cx="3467100" cy="2600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3" tIns="46120" rIns="92243" bIns="461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020" y="3293747"/>
            <a:ext cx="7376160" cy="3120390"/>
          </a:xfrm>
          <a:prstGeom prst="rect">
            <a:avLst/>
          </a:prstGeom>
        </p:spPr>
        <p:txBody>
          <a:bodyPr vert="horz" lIns="92243" tIns="46120" rIns="92243" bIns="461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86288"/>
            <a:ext cx="3995420" cy="346710"/>
          </a:xfrm>
          <a:prstGeom prst="rect">
            <a:avLst/>
          </a:prstGeom>
        </p:spPr>
        <p:txBody>
          <a:bodyPr vert="horz" lIns="92243" tIns="46120" rIns="92243" bIns="461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2646" y="6586288"/>
            <a:ext cx="3995420" cy="346710"/>
          </a:xfrm>
          <a:prstGeom prst="rect">
            <a:avLst/>
          </a:prstGeom>
        </p:spPr>
        <p:txBody>
          <a:bodyPr vert="horz" lIns="92243" tIns="46120" rIns="92243" bIns="46120" rtlCol="0" anchor="b"/>
          <a:lstStyle>
            <a:lvl1pPr algn="r">
              <a:defRPr sz="1200"/>
            </a:lvl1pPr>
          </a:lstStyle>
          <a:p>
            <a:fld id="{E32666B8-4770-4690-877F-7BB88D5CAB9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113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9346"/>
            <a:ext cx="9143999" cy="6744720"/>
          </a:xfrm>
          <a:prstGeom prst="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50000">
                <a:srgbClr val="FFFFFF">
                  <a:shade val="67500"/>
                  <a:satMod val="11500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</p:pic>
      <p:sp>
        <p:nvSpPr>
          <p:cNvPr id="19" name="Freeform 18"/>
          <p:cNvSpPr/>
          <p:nvPr userDrawn="1"/>
        </p:nvSpPr>
        <p:spPr>
          <a:xfrm>
            <a:off x="-19050" y="-6350"/>
            <a:ext cx="9169400" cy="6864350"/>
          </a:xfrm>
          <a:custGeom>
            <a:avLst/>
            <a:gdLst>
              <a:gd name="connsiteX0" fmla="*/ 0 w 9169400"/>
              <a:gd name="connsiteY0" fmla="*/ 6858000 h 6864350"/>
              <a:gd name="connsiteX1" fmla="*/ 0 w 9169400"/>
              <a:gd name="connsiteY1" fmla="*/ 6858000 h 6864350"/>
              <a:gd name="connsiteX2" fmla="*/ 25400 w 9169400"/>
              <a:gd name="connsiteY2" fmla="*/ 0 h 6864350"/>
              <a:gd name="connsiteX3" fmla="*/ 9163050 w 9169400"/>
              <a:gd name="connsiteY3" fmla="*/ 12700 h 6864350"/>
              <a:gd name="connsiteX4" fmla="*/ 9169400 w 9169400"/>
              <a:gd name="connsiteY4" fmla="*/ 5689600 h 6864350"/>
              <a:gd name="connsiteX5" fmla="*/ 2387600 w 9169400"/>
              <a:gd name="connsiteY5" fmla="*/ 5695950 h 6864350"/>
              <a:gd name="connsiteX6" fmla="*/ 2374900 w 9169400"/>
              <a:gd name="connsiteY6" fmla="*/ 6407150 h 6864350"/>
              <a:gd name="connsiteX7" fmla="*/ 6845300 w 9169400"/>
              <a:gd name="connsiteY7" fmla="*/ 6426200 h 6864350"/>
              <a:gd name="connsiteX8" fmla="*/ 6838950 w 9169400"/>
              <a:gd name="connsiteY8" fmla="*/ 5759450 h 6864350"/>
              <a:gd name="connsiteX9" fmla="*/ 9144000 w 9169400"/>
              <a:gd name="connsiteY9" fmla="*/ 5759450 h 6864350"/>
              <a:gd name="connsiteX10" fmla="*/ 9169400 w 9169400"/>
              <a:gd name="connsiteY10" fmla="*/ 6864350 h 6864350"/>
              <a:gd name="connsiteX11" fmla="*/ 0 w 9169400"/>
              <a:gd name="connsiteY11" fmla="*/ 6858000 h 686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69400" h="6864350">
                <a:moveTo>
                  <a:pt x="0" y="6858000"/>
                </a:moveTo>
                <a:lnTo>
                  <a:pt x="0" y="6858000"/>
                </a:lnTo>
                <a:cubicBezTo>
                  <a:pt x="8467" y="4572000"/>
                  <a:pt x="16933" y="2286000"/>
                  <a:pt x="25400" y="0"/>
                </a:cubicBezTo>
                <a:lnTo>
                  <a:pt x="9163050" y="12700"/>
                </a:lnTo>
                <a:cubicBezTo>
                  <a:pt x="9165167" y="1905000"/>
                  <a:pt x="9167283" y="3797300"/>
                  <a:pt x="9169400" y="5689600"/>
                </a:cubicBezTo>
                <a:lnTo>
                  <a:pt x="2387600" y="5695950"/>
                </a:lnTo>
                <a:lnTo>
                  <a:pt x="2374900" y="6407150"/>
                </a:lnTo>
                <a:lnTo>
                  <a:pt x="6845300" y="6426200"/>
                </a:lnTo>
                <a:cubicBezTo>
                  <a:pt x="6843183" y="6203950"/>
                  <a:pt x="6841067" y="5981700"/>
                  <a:pt x="6838950" y="5759450"/>
                </a:cubicBezTo>
                <a:lnTo>
                  <a:pt x="9144000" y="5759450"/>
                </a:lnTo>
                <a:lnTo>
                  <a:pt x="9169400" y="686435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aleway" panose="020B05030301010600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280920" cy="1944216"/>
          </a:xfrm>
        </p:spPr>
        <p:txBody>
          <a:bodyPr/>
          <a:lstStyle>
            <a:lvl1pPr>
              <a:lnSpc>
                <a:spcPct val="90000"/>
              </a:lnSpc>
              <a:defRPr b="1" kern="600" spc="-100" baseline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6" y="630932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F071198D-03B2-4DC3-AF80-33C4828B164A}" type="datetime1">
              <a:rPr lang="en-US" smtClean="0"/>
              <a:pPr/>
              <a:t>1/3/2022</a:t>
            </a:fld>
            <a:endParaRPr lang="en-CA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331640" y="4005064"/>
            <a:ext cx="6408712" cy="288032"/>
          </a:xfrm>
          <a:prstGeom prst="rect">
            <a:avLst/>
          </a:prstGeom>
          <a:solidFill>
            <a:srgbClr val="FFFFFF">
              <a:alpha val="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 rot="16200000">
            <a:off x="5786527" y="3095863"/>
            <a:ext cx="64533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>
                <a:solidFill>
                  <a:schemeClr val="bg1">
                    <a:lumMod val="65000"/>
                  </a:schemeClr>
                </a:solidFill>
              </a:rPr>
              <a:t>© Canadian Centre for Economic Analysis Inc. Not for distribution. Confidential </a:t>
            </a:r>
            <a:endParaRPr lang="en-CA" sz="11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92080" y="6520259"/>
            <a:ext cx="1428760" cy="365125"/>
          </a:xfrm>
        </p:spPr>
        <p:txBody>
          <a:bodyPr/>
          <a:lstStyle/>
          <a:p>
            <a:fld id="{38BEF5A5-B946-4E8E-8F97-EA201117289D}" type="datetime1">
              <a:rPr lang="en-US" smtClean="0"/>
              <a:pPr/>
              <a:t>1/3/2022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67984" y="6520259"/>
            <a:ext cx="2324096" cy="36512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520259"/>
            <a:ext cx="2133600" cy="365125"/>
          </a:xfrm>
        </p:spPr>
        <p:txBody>
          <a:bodyPr/>
          <a:lstStyle>
            <a:lvl1pPr>
              <a:defRPr sz="1400"/>
            </a:lvl1pPr>
          </a:lstStyle>
          <a:p>
            <a:fld id="{7CD31E50-9828-4601-94DC-A0AEB541B91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0" y="2086885"/>
            <a:ext cx="9133169" cy="764728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4000" b="1" kern="700" spc="-110" baseline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2076144"/>
            <a:ext cx="9144000" cy="1588"/>
          </a:xfrm>
          <a:prstGeom prst="line">
            <a:avLst/>
          </a:prstGeom>
          <a:ln w="57150">
            <a:solidFill>
              <a:srgbClr val="2846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729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6353939"/>
            <a:ext cx="2195736" cy="45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 userDrawn="1"/>
        </p:nvCxnSpPr>
        <p:spPr>
          <a:xfrm>
            <a:off x="26490" y="2860766"/>
            <a:ext cx="9144000" cy="1588"/>
          </a:xfrm>
          <a:prstGeom prst="line">
            <a:avLst/>
          </a:prstGeom>
          <a:ln w="57150">
            <a:solidFill>
              <a:srgbClr val="2846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504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463314" cy="5165766"/>
          </a:xfrm>
        </p:spPr>
        <p:txBody>
          <a:bodyPr/>
          <a:lstStyle>
            <a:lvl1pPr algn="just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defRPr sz="3200">
                <a:latin typeface="Corbel" panose="020B0503020204020204" pitchFamily="34" charset="0"/>
                <a:ea typeface="Cambria Math" pitchFamily="18" charset="0"/>
                <a:cs typeface="Arial" pitchFamily="34" charset="0"/>
              </a:defRPr>
            </a:lvl1pPr>
            <a:lvl2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2400">
                <a:latin typeface="Corbel" panose="020B0503020204020204" pitchFamily="34" charset="0"/>
                <a:ea typeface="Cambria Math" pitchFamily="18" charset="0"/>
              </a:defRPr>
            </a:lvl2pPr>
            <a:lvl3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1800">
                <a:latin typeface="Corbel" panose="020B0503020204020204" pitchFamily="34" charset="0"/>
                <a:ea typeface="Cambria Math" pitchFamily="18" charset="0"/>
              </a:defRPr>
            </a:lvl3pPr>
            <a:lvl4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1600">
                <a:latin typeface="Corbel" panose="020B0503020204020204" pitchFamily="34" charset="0"/>
                <a:ea typeface="Cambria Math" pitchFamily="18" charset="0"/>
              </a:defRPr>
            </a:lvl4pPr>
            <a:lvl5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1600">
                <a:latin typeface="Corbel" panose="020B0503020204020204" pitchFamily="34" charset="0"/>
                <a:ea typeface="Cambria Math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92080" y="6520259"/>
            <a:ext cx="1428760" cy="365125"/>
          </a:xfrm>
        </p:spPr>
        <p:txBody>
          <a:bodyPr/>
          <a:lstStyle/>
          <a:p>
            <a:fld id="{38BEF5A5-B946-4E8E-8F97-EA201117289D}" type="datetime1">
              <a:rPr lang="en-US" smtClean="0"/>
              <a:pPr/>
              <a:t>1/3/2022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67984" y="6520259"/>
            <a:ext cx="2324096" cy="36512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2240" y="6520259"/>
            <a:ext cx="2133600" cy="365125"/>
          </a:xfrm>
        </p:spPr>
        <p:txBody>
          <a:bodyPr/>
          <a:lstStyle>
            <a:lvl1pPr>
              <a:defRPr sz="1400"/>
            </a:lvl1pPr>
          </a:lstStyle>
          <a:p>
            <a:fld id="{7CD31E50-9828-4601-94DC-A0AEB541B91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24"/>
            <a:ext cx="9036496" cy="764728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3600" b="1" kern="700" spc="-100" baseline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32" y="763116"/>
            <a:ext cx="9144000" cy="1588"/>
          </a:xfrm>
          <a:prstGeom prst="line">
            <a:avLst/>
          </a:prstGeom>
          <a:ln w="57150">
            <a:solidFill>
              <a:srgbClr val="2846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729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6353939"/>
            <a:ext cx="2195736" cy="45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 rot="16200000">
            <a:off x="5786527" y="3095863"/>
            <a:ext cx="64533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>
                <a:solidFill>
                  <a:schemeClr val="bg1">
                    <a:lumMod val="65000"/>
                  </a:schemeClr>
                </a:solidFill>
              </a:rPr>
              <a:t>© Canadian Centre for Economic Analysis Inc. Not for distribution. Confidential </a:t>
            </a:r>
            <a:endParaRPr lang="en-CA" sz="11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 rot="19184537">
            <a:off x="2072576" y="2555653"/>
            <a:ext cx="504639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5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DRAFT</a:t>
            </a:r>
            <a:endParaRPr lang="en-US" sz="115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CF9AB-633D-45BD-9372-C1163959BCEA}" type="datetime1">
              <a:rPr lang="en-US" smtClean="0"/>
              <a:pPr/>
              <a:t>1/3/2022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31E50-9828-4601-94DC-A0AEB541B91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spc="-110" baseline="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Tx/>
        <a:buChar char="-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apa-ports.org/unifying/content.aspx?ItemNumber=21048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National Trade Corridors Fund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sz="3200" dirty="0" smtClean="0"/>
              <a:t>Recapitalization</a:t>
            </a:r>
            <a:endParaRPr lang="en-C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14096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smtClean="0"/>
              <a:t>January </a:t>
            </a:r>
            <a:r>
              <a:rPr lang="en-CA" sz="2800" dirty="0" smtClean="0"/>
              <a:t>2022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61378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National Trade Corridors Fund:</a:t>
            </a:r>
          </a:p>
          <a:p>
            <a:pPr lvl="1"/>
            <a:r>
              <a:rPr lang="en-CA" dirty="0" smtClean="0"/>
              <a:t>In 2017,  $1.9B allocated over 11 years (2017/18 to 2027/28)</a:t>
            </a:r>
          </a:p>
          <a:p>
            <a:pPr lvl="1"/>
            <a:r>
              <a:rPr lang="en-CA" dirty="0" smtClean="0"/>
              <a:t>2021 </a:t>
            </a:r>
            <a:r>
              <a:rPr lang="en-CA" dirty="0"/>
              <a:t>budget doubled the original $1.9B to give $</a:t>
            </a:r>
            <a:r>
              <a:rPr lang="en-CA" dirty="0" smtClean="0"/>
              <a:t>3.8B</a:t>
            </a:r>
          </a:p>
          <a:p>
            <a:pPr lvl="2"/>
            <a:r>
              <a:rPr lang="en-CA" dirty="0" smtClean="0"/>
              <a:t>plus </a:t>
            </a:r>
            <a:r>
              <a:rPr lang="en-CA" dirty="0"/>
              <a:t>additional $0.4B for Northern projects for a total of $</a:t>
            </a:r>
            <a:r>
              <a:rPr lang="en-CA" dirty="0" smtClean="0"/>
              <a:t>4.2B</a:t>
            </a:r>
          </a:p>
          <a:p>
            <a:pPr lvl="2"/>
            <a:r>
              <a:rPr lang="en-CA" dirty="0" smtClean="0"/>
              <a:t>The </a:t>
            </a:r>
            <a:r>
              <a:rPr lang="en-CA" dirty="0"/>
              <a:t>‘new’ $1.9B is also over 4 years ($475M annually) compared to the original which was over 11 years ($173M annually). </a:t>
            </a:r>
            <a:endParaRPr lang="en-CA" dirty="0" smtClean="0"/>
          </a:p>
          <a:p>
            <a:pPr lvl="1"/>
            <a:r>
              <a:rPr lang="en-CA" dirty="0" smtClean="0"/>
              <a:t>The </a:t>
            </a:r>
            <a:r>
              <a:rPr lang="en-CA" dirty="0"/>
              <a:t>2021 budget almost tripled (2.75 times) the Feds annual investment over the next 4 </a:t>
            </a:r>
            <a:r>
              <a:rPr lang="en-CA" dirty="0" smtClean="0"/>
              <a:t>years</a:t>
            </a:r>
          </a:p>
          <a:p>
            <a:endParaRPr lang="en-CA" dirty="0" smtClean="0"/>
          </a:p>
          <a:p>
            <a:r>
              <a:rPr lang="en-CA" dirty="0" smtClean="0"/>
              <a:t>Questions: </a:t>
            </a:r>
          </a:p>
          <a:p>
            <a:pPr lvl="1"/>
            <a:r>
              <a:rPr lang="en-CA" dirty="0" smtClean="0"/>
              <a:t>Is this new investment sufficient?</a:t>
            </a:r>
          </a:p>
          <a:p>
            <a:pPr lvl="1"/>
            <a:r>
              <a:rPr lang="en-CA" dirty="0" smtClean="0"/>
              <a:t>How much should be invested in Western Canada?</a:t>
            </a:r>
          </a:p>
          <a:p>
            <a:pPr lvl="1"/>
            <a:r>
              <a:rPr lang="en-CA" dirty="0" smtClean="0"/>
              <a:t>What are the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1E50-9828-4601-94DC-A0AEB541B91B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Background</a:t>
            </a:r>
            <a:r>
              <a:rPr lang="en-CA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4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4245577"/>
            <a:ext cx="8463314" cy="1991735"/>
          </a:xfrm>
        </p:spPr>
        <p:txBody>
          <a:bodyPr>
            <a:normAutofit/>
          </a:bodyPr>
          <a:lstStyle/>
          <a:p>
            <a:r>
              <a:rPr lang="en-CA" sz="2800" dirty="0" smtClean="0"/>
              <a:t>Most business not having difficulty or, difficulty is decreasing</a:t>
            </a:r>
          </a:p>
          <a:p>
            <a:r>
              <a:rPr lang="en-CA" sz="2800" dirty="0" smtClean="0"/>
              <a:t>Exception is Agriculture, where all regions except Quebec are having increasing difficulty exporting</a:t>
            </a:r>
            <a:endParaRPr lang="en-CA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1E50-9828-4601-94DC-A0AEB541B91B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Obstacles to Exporting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5" y="1905798"/>
            <a:ext cx="9144000" cy="2165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9674" y="873586"/>
            <a:ext cx="69853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Fraction of businesses reporting:</a:t>
            </a:r>
          </a:p>
          <a:p>
            <a:pPr algn="ctr"/>
            <a:r>
              <a:rPr lang="en-CA" dirty="0"/>
              <a:t>Efficiency, capacity or reliability of transportation </a:t>
            </a:r>
            <a:r>
              <a:rPr lang="en-CA" dirty="0" smtClean="0"/>
              <a:t>infrastructures</a:t>
            </a:r>
          </a:p>
          <a:p>
            <a:pPr algn="ctr"/>
            <a:r>
              <a:rPr lang="en-CA" dirty="0" smtClean="0"/>
              <a:t>as a difficult obstacle to exporting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451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56082" y="1124744"/>
            <a:ext cx="4164389" cy="5112568"/>
          </a:xfrm>
        </p:spPr>
        <p:txBody>
          <a:bodyPr>
            <a:normAutofit/>
          </a:bodyPr>
          <a:lstStyle/>
          <a:p>
            <a:r>
              <a:rPr lang="en-CA" sz="2000" dirty="0"/>
              <a:t>Transportation infrastructure stock has been significantly increasing in Central (ON + QC) and Western Canada</a:t>
            </a:r>
          </a:p>
          <a:p>
            <a:r>
              <a:rPr lang="en-CA" sz="2000" dirty="0"/>
              <a:t>Since 2010, volume of trade in goods (export + imports) relative to transportation stock has flattened</a:t>
            </a:r>
          </a:p>
          <a:p>
            <a:pPr lvl="1"/>
            <a:r>
              <a:rPr lang="en-CA" sz="1600" dirty="0"/>
              <a:t>Trade in services is excluded</a:t>
            </a:r>
          </a:p>
          <a:p>
            <a:r>
              <a:rPr lang="en-CA" sz="2000" dirty="0"/>
              <a:t>Since 2010, volume of trade is </a:t>
            </a:r>
            <a:r>
              <a:rPr lang="en-CA" sz="2000" dirty="0" smtClean="0"/>
              <a:t>roughly proportional </a:t>
            </a:r>
            <a:r>
              <a:rPr lang="en-CA" sz="2000" dirty="0"/>
              <a:t>to </a:t>
            </a:r>
            <a:r>
              <a:rPr lang="en-CA" sz="2000" dirty="0" smtClean="0"/>
              <a:t>transport </a:t>
            </a:r>
            <a:r>
              <a:rPr lang="en-CA" sz="2000" dirty="0"/>
              <a:t>stock</a:t>
            </a:r>
          </a:p>
          <a:p>
            <a:pPr lvl="1"/>
            <a:r>
              <a:rPr lang="en-CA" sz="1600" dirty="0"/>
              <a:t>Exports are a direct component of GDP </a:t>
            </a:r>
          </a:p>
          <a:p>
            <a:pPr lvl="1"/>
            <a:r>
              <a:rPr lang="en-CA" sz="1600" dirty="0"/>
              <a:t>However, imports subtract from </a:t>
            </a:r>
            <a:r>
              <a:rPr lang="en-CA" sz="1600" dirty="0" smtClean="0"/>
              <a:t>GDP</a:t>
            </a:r>
          </a:p>
          <a:p>
            <a:pPr lvl="1"/>
            <a:endParaRPr lang="en-CA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1E50-9828-4601-94DC-A0AEB541B91B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Background: Transport Infrastructure Stock</a:t>
            </a:r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7" y="841797"/>
            <a:ext cx="4346149" cy="29826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25" y="3651864"/>
            <a:ext cx="4104456" cy="302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217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3859030"/>
            <a:ext cx="8749905" cy="2450290"/>
          </a:xfrm>
        </p:spPr>
        <p:txBody>
          <a:bodyPr>
            <a:normAutofit fontScale="62500" lnSpcReduction="20000"/>
          </a:bodyPr>
          <a:lstStyle/>
          <a:p>
            <a:r>
              <a:rPr lang="en-CA" dirty="0" smtClean="0"/>
              <a:t>About 58% of goods shipped by boat left through Western </a:t>
            </a:r>
            <a:r>
              <a:rPr lang="en-CA" dirty="0"/>
              <a:t>Canada ports </a:t>
            </a:r>
            <a:r>
              <a:rPr lang="en-CA" dirty="0" smtClean="0"/>
              <a:t>in 2019</a:t>
            </a:r>
          </a:p>
          <a:p>
            <a:pPr lvl="1"/>
            <a:r>
              <a:rPr lang="en-CA" sz="1000" dirty="0" smtClean="0">
                <a:hlinkClick r:id="rId2"/>
              </a:rPr>
              <a:t>https</a:t>
            </a:r>
            <a:r>
              <a:rPr lang="en-CA" sz="1000" dirty="0">
                <a:hlinkClick r:id="rId2"/>
              </a:rPr>
              <a:t>://</a:t>
            </a:r>
            <a:r>
              <a:rPr lang="en-CA" sz="1000" dirty="0" smtClean="0">
                <a:hlinkClick r:id="rId2"/>
              </a:rPr>
              <a:t>www.aapa-ports.org/unifying/content.aspx?ItemNumber=21048</a:t>
            </a:r>
            <a:r>
              <a:rPr lang="en-CA" sz="1000" dirty="0" smtClean="0"/>
              <a:t> </a:t>
            </a:r>
          </a:p>
          <a:p>
            <a:r>
              <a:rPr lang="en-CA" dirty="0"/>
              <a:t>Almost 2/3</a:t>
            </a:r>
            <a:r>
              <a:rPr lang="en-CA" baseline="30000" dirty="0"/>
              <a:t>rd</a:t>
            </a:r>
            <a:r>
              <a:rPr lang="en-CA" dirty="0"/>
              <a:t> of the total rail traffic carried (by tonnage) occurred in the Western Division (2019 data</a:t>
            </a:r>
            <a:r>
              <a:rPr lang="en-CA" dirty="0" smtClean="0"/>
              <a:t>)</a:t>
            </a:r>
          </a:p>
          <a:p>
            <a:r>
              <a:rPr lang="en-CA" dirty="0" smtClean="0"/>
              <a:t>Any investment in transport infrastructure should reflect this difference in demand</a:t>
            </a:r>
          </a:p>
          <a:p>
            <a:pPr lvl="1"/>
            <a:r>
              <a:rPr lang="en-CA" dirty="0" smtClean="0"/>
              <a:t>To match volumes, about 60%  of transport infrastructure investment could be made in Western Canada</a:t>
            </a:r>
            <a:endParaRPr lang="en-CA" dirty="0"/>
          </a:p>
          <a:p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1E50-9828-4601-94DC-A0AEB541B91B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Port and Rail Volumes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837454"/>
              </p:ext>
            </p:extLst>
          </p:nvPr>
        </p:nvGraphicFramePr>
        <p:xfrm>
          <a:off x="467542" y="948063"/>
          <a:ext cx="8064897" cy="1770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9"/>
                <a:gridCol w="2688299"/>
                <a:gridCol w="2688299"/>
              </a:tblGrid>
              <a:tr h="436246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Port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Exports</a:t>
                      </a:r>
                    </a:p>
                    <a:p>
                      <a:pPr algn="ctr"/>
                      <a:r>
                        <a:rPr lang="en-CA" sz="1400" dirty="0" smtClean="0"/>
                        <a:t>(TEUs, 2019)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aseline="0" dirty="0" smtClean="0"/>
                        <a:t>Western Hemisphere Ranking (2019)</a:t>
                      </a:r>
                      <a:endParaRPr lang="en-CA" sz="1400" dirty="0"/>
                    </a:p>
                  </a:txBody>
                  <a:tcPr/>
                </a:tc>
              </a:tr>
              <a:tr h="312215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dirty="0"/>
                        <a:t>Port of Vancouver (</a:t>
                      </a:r>
                      <a:r>
                        <a:rPr lang="en-CA" sz="1200" dirty="0" smtClean="0"/>
                        <a:t>BC)</a:t>
                      </a:r>
                      <a:endParaRPr lang="en-CA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dirty="0"/>
                        <a:t>1,121,973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dirty="0" smtClean="0"/>
                        <a:t>7th</a:t>
                      </a:r>
                      <a:endParaRPr lang="en-CA" sz="1200" dirty="0"/>
                    </a:p>
                  </a:txBody>
                  <a:tcPr marL="9525" marR="9525" marT="9525" marB="0" anchor="ctr"/>
                </a:tc>
              </a:tr>
              <a:tr h="312215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dirty="0"/>
                        <a:t>Montreal Port Authority (</a:t>
                      </a:r>
                      <a:r>
                        <a:rPr lang="en-CA" sz="1200" dirty="0" smtClean="0"/>
                        <a:t>QC)</a:t>
                      </a:r>
                      <a:endParaRPr lang="en-CA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dirty="0"/>
                        <a:t>704,111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dirty="0" smtClean="0"/>
                        <a:t>12th</a:t>
                      </a:r>
                      <a:endParaRPr lang="en-CA" sz="1200" dirty="0"/>
                    </a:p>
                  </a:txBody>
                  <a:tcPr marL="9525" marR="9525" marT="9525" marB="0" anchor="ctr"/>
                </a:tc>
              </a:tr>
              <a:tr h="312215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dirty="0"/>
                        <a:t>Halifax Port Authority (</a:t>
                      </a:r>
                      <a:r>
                        <a:rPr lang="en-CA" sz="1200" dirty="0" smtClean="0"/>
                        <a:t>NS)</a:t>
                      </a:r>
                      <a:endParaRPr lang="en-CA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dirty="0"/>
                        <a:t>235,223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dirty="0" smtClean="0"/>
                        <a:t>20th</a:t>
                      </a:r>
                      <a:endParaRPr lang="en-CA" sz="1200" dirty="0"/>
                    </a:p>
                  </a:txBody>
                  <a:tcPr marL="9525" marR="9525" marT="9525" marB="0" anchor="ctr"/>
                </a:tc>
              </a:tr>
              <a:tr h="315958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dirty="0"/>
                        <a:t>Prince Rupert Port Authority (</a:t>
                      </a:r>
                      <a:r>
                        <a:rPr lang="en-CA" sz="1200" dirty="0" smtClean="0"/>
                        <a:t>BC)</a:t>
                      </a:r>
                      <a:endParaRPr lang="en-CA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dirty="0"/>
                        <a:t>192,068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dirty="0" smtClean="0"/>
                        <a:t>22nd</a:t>
                      </a:r>
                      <a:endParaRPr lang="en-CA" sz="1200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09329"/>
              </p:ext>
            </p:extLst>
          </p:nvPr>
        </p:nvGraphicFramePr>
        <p:xfrm>
          <a:off x="1187624" y="2780928"/>
          <a:ext cx="6096000" cy="10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smtClean="0"/>
                        <a:t>Rail Division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smtClean="0"/>
                        <a:t>Tonnes in</a:t>
                      </a:r>
                      <a:r>
                        <a:rPr lang="en-CA" sz="1200" baseline="0" dirty="0" smtClean="0"/>
                        <a:t> 2019</a:t>
                      </a:r>
                      <a:endParaRPr lang="en-CA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smtClean="0"/>
                        <a:t>Eastern Division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smtClean="0"/>
                        <a:t>143,283,706 (37%)</a:t>
                      </a:r>
                      <a:endParaRPr lang="en-CA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smtClean="0"/>
                        <a:t>Western Division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smtClean="0"/>
                        <a:t>242,903,433 (63%)</a:t>
                      </a:r>
                      <a:endParaRPr lang="en-CA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94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/>
              <a:t>Key </a:t>
            </a:r>
            <a:r>
              <a:rPr lang="en-CA" sz="2800" dirty="0" smtClean="0"/>
              <a:t>Assumptions: </a:t>
            </a:r>
            <a:endParaRPr lang="en-CA" sz="2800" dirty="0"/>
          </a:p>
          <a:p>
            <a:pPr lvl="1"/>
            <a:r>
              <a:rPr lang="en-CA" sz="2000" dirty="0"/>
              <a:t>Increase in transport infrastructure stock results in corresponding increase in </a:t>
            </a:r>
            <a:r>
              <a:rPr lang="en-CA" sz="2000" dirty="0" smtClean="0"/>
              <a:t>exports (using 2010 to 2019 average)</a:t>
            </a:r>
          </a:p>
          <a:p>
            <a:pPr lvl="1"/>
            <a:r>
              <a:rPr lang="en-CA" sz="2000" dirty="0" smtClean="0"/>
              <a:t>Increase in exports is a component of GDP</a:t>
            </a:r>
          </a:p>
          <a:p>
            <a:pPr lvl="1"/>
            <a:r>
              <a:rPr lang="en-CA" sz="2000" dirty="0" smtClean="0"/>
              <a:t>Increase in GDP results in jobs, wages</a:t>
            </a:r>
          </a:p>
          <a:p>
            <a:r>
              <a:rPr lang="en-CA" sz="2800" dirty="0" smtClean="0"/>
              <a:t>Given current levels of investment in transport infrastructure, every additional $1M invested supports:</a:t>
            </a:r>
          </a:p>
          <a:p>
            <a:pPr lvl="1"/>
            <a:r>
              <a:rPr lang="en-CA" sz="2000" dirty="0" smtClean="0"/>
              <a:t>151 jobs across the country, and $7.5M in wages and salaries</a:t>
            </a:r>
          </a:p>
          <a:p>
            <a:pPr lvl="1"/>
            <a:r>
              <a:rPr lang="en-CA" sz="2000" dirty="0" smtClean="0"/>
              <a:t>$17M in export-related GDP activity</a:t>
            </a:r>
          </a:p>
          <a:p>
            <a:pPr lvl="1"/>
            <a:endParaRPr lang="en-CA" sz="2000" dirty="0" smtClean="0"/>
          </a:p>
          <a:p>
            <a:pPr lvl="1"/>
            <a:endParaRPr lang="en-CA" sz="2000" dirty="0"/>
          </a:p>
          <a:p>
            <a:endParaRPr lang="en-CA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1E50-9828-4601-94DC-A0AEB541B91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Economic Contributions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8610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06A2CF2-6F9C-4E54-88FB-DADAF95D8B2C}" vid="{0633999F-5C5C-4296-B42E-85FFD44F44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CANCEA Template</Template>
  <TotalTime>2758</TotalTime>
  <Words>447</Words>
  <Application>Microsoft Office PowerPoint</Application>
  <PresentationFormat>On-screen Show (4:3)</PresentationFormat>
  <Paragraphs>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Corbel</vt:lpstr>
      <vt:lpstr>Courier New</vt:lpstr>
      <vt:lpstr>Raleway</vt:lpstr>
      <vt:lpstr>Trebuchet MS</vt:lpstr>
      <vt:lpstr>Office Theme</vt:lpstr>
      <vt:lpstr>National Trade Corridors Fund Recapitalization</vt:lpstr>
      <vt:lpstr>Background:</vt:lpstr>
      <vt:lpstr>Obstacles to Exporting</vt:lpstr>
      <vt:lpstr>Background: Transport Infrastructure Stock</vt:lpstr>
      <vt:lpstr>Port and Rail Volumes</vt:lpstr>
      <vt:lpstr>Economic Contributions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Trade Corridors Fund Recapitalization</dc:title>
  <dc:creator>David Stiff</dc:creator>
  <cp:lastModifiedBy>David Stiff</cp:lastModifiedBy>
  <cp:revision>22</cp:revision>
  <cp:lastPrinted>2019-07-16T20:59:27Z</cp:lastPrinted>
  <dcterms:created xsi:type="dcterms:W3CDTF">2022-01-03T16:59:30Z</dcterms:created>
  <dcterms:modified xsi:type="dcterms:W3CDTF">2022-01-05T14:57:51Z</dcterms:modified>
</cp:coreProperties>
</file>